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5CD22A-04BF-4B96-B66A-3DB727C7621C}">
  <a:tblStyle styleId="{715CD22A-04BF-4B96-B66A-3DB727C762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4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italic.fntdata"/><Relationship Id="rId10" Type="http://schemas.openxmlformats.org/officeDocument/2006/relationships/slide" Target="slides/slide4.xml"/><Relationship Id="rId32" Type="http://schemas.openxmlformats.org/officeDocument/2006/relationships/font" Target="fonts/Raleway-bold.fntdata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39" Type="http://schemas.openxmlformats.org/officeDocument/2006/relationships/font" Target="fonts/Lato-regular.fntdata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df6856f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df6856f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e1ce8a2d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e1ce8a2d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dc90c64c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dc90c64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a5e058a5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a5e058a5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e1ce8a2d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e1ce8a2d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e1ce8a2d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e1ce8a2d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a5e058a5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a5e058a5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https://arxiv.org/pdf/1905.11946.pdf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e121cb5cd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e121cb5cd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 up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df6856ff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df6856ff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confusion matrix / </a:t>
            </a:r>
            <a:r>
              <a:rPr lang="en"/>
              <a:t>classification</a:t>
            </a:r>
            <a:r>
              <a:rPr lang="en"/>
              <a:t> reports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df6856ff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df6856ff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confusion matrix / classification reports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d4ece08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d4ece08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- not tagging everything on the images, only classification dogs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- 4-5mins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-solo dog images vs images with noise and with other objects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-Nara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 Priya - 2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 rob - 1.5 mins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-what we picked, how we did it , precision vs recall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 final model </a:t>
            </a:r>
            <a:r>
              <a:rPr lang="en"/>
              <a:t>assessment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- picked last one because (show summary statistics)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Room for improvement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 beyond classifying dogs - object detect other things such as people, etc.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Create a </a:t>
            </a:r>
            <a:r>
              <a:rPr lang="en"/>
              <a:t>pipeline</a:t>
            </a:r>
            <a:r>
              <a:rPr lang="en"/>
              <a:t> that draws boundary box around each dog, and crops image prior to classifying breed.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e121cb5cd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e121cb5cd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confusion matrix / classification reports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e121cb5cd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e121cb5cd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confusion matrix / classification reports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e1ce8a2d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e1ce8a2d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df6856ff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df6856ff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e121cb5c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e121cb5c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dc90c64c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dc90c64c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d4ece084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d4ece084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d4ece08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d4ece08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df6856ff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df6856ff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df6856ff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df6856ff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df6856ff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df6856ff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final bar graph that’s flat and wide at bottom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df6856ff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df6856ff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Goofy slide.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Table of top 5 dog breeds by resolution, bottom 5 dog breeds by resolution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 the bottom 5 dog breeds by resolution have lower recall / precision scores?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10" Type="http://schemas.openxmlformats.org/officeDocument/2006/relationships/image" Target="../media/image27.png"/><Relationship Id="rId9" Type="http://schemas.openxmlformats.org/officeDocument/2006/relationships/image" Target="../media/image25.png"/><Relationship Id="rId5" Type="http://schemas.openxmlformats.org/officeDocument/2006/relationships/image" Target="../media/image31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png"/><Relationship Id="rId4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10" Type="http://schemas.openxmlformats.org/officeDocument/2006/relationships/image" Target="../media/image52.png"/><Relationship Id="rId9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9.png"/><Relationship Id="rId8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Relationship Id="rId10" Type="http://schemas.openxmlformats.org/officeDocument/2006/relationships/image" Target="../media/image48.png"/><Relationship Id="rId9" Type="http://schemas.openxmlformats.org/officeDocument/2006/relationships/image" Target="../media/image50.png"/><Relationship Id="rId5" Type="http://schemas.openxmlformats.org/officeDocument/2006/relationships/image" Target="../media/image39.png"/><Relationship Id="rId6" Type="http://schemas.openxmlformats.org/officeDocument/2006/relationships/image" Target="../media/image49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researchgate.net/journal/ILAR-journal-National-Research-Council-Institute-of-Laboratory-Animal-Resources-1930-6180" TargetMode="External"/><Relationship Id="rId4" Type="http://schemas.openxmlformats.org/officeDocument/2006/relationships/hyperlink" Target="http://dx.doi.org/10.1093/ilar/ilu017" TargetMode="External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 Breed Classification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850525" y="2301150"/>
            <a:ext cx="76881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MSCA 31009 Machine Learning and Predictive Analytics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Narangarav Batbaatar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Robert Erffmeyer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Priya Suvvaru Venkata</a:t>
            </a:r>
            <a:endParaRPr b="1" sz="14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sz="135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368" y="2987150"/>
            <a:ext cx="2331309" cy="166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727650" y="597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75" y="1387175"/>
            <a:ext cx="7217174" cy="34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Overviews</a:t>
            </a:r>
            <a:endParaRPr/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purpose of the project we have </a:t>
            </a:r>
            <a:r>
              <a:rPr lang="en"/>
              <a:t>used</a:t>
            </a:r>
            <a:r>
              <a:rPr lang="en"/>
              <a:t> </a:t>
            </a:r>
            <a:r>
              <a:rPr lang="en"/>
              <a:t>the</a:t>
            </a:r>
            <a:r>
              <a:rPr lang="en"/>
              <a:t> following models: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CNN from scratch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MobileNetV2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EfficientNet_B0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727650" y="596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 - CNN</a:t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00" y="1820352"/>
            <a:ext cx="3261675" cy="2193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9194" y="1723401"/>
            <a:ext cx="722981" cy="34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9194" y="2071957"/>
            <a:ext cx="722981" cy="34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9194" y="2420513"/>
            <a:ext cx="722981" cy="34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9194" y="2769070"/>
            <a:ext cx="722981" cy="34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9194" y="3117626"/>
            <a:ext cx="722981" cy="34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9194" y="3466182"/>
            <a:ext cx="722981" cy="34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9194" y="3800055"/>
            <a:ext cx="722981" cy="34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9194" y="4163295"/>
            <a:ext cx="722981" cy="34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00700" y="1376925"/>
            <a:ext cx="4207024" cy="224232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5154750" y="3680550"/>
            <a:ext cx="326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Without dropout layer accuracy is 0.83. 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With dropout layer accuracy is 0.65, overfitting issue is not resolved. 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727650" y="622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 - CNN</a:t>
            </a:r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275" y="975288"/>
            <a:ext cx="5101000" cy="27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553700" y="3026375"/>
            <a:ext cx="18123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Added layers: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BatchNormalization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Activation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GlobalAveragePooling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Convolutional  </a:t>
            </a:r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75" y="1511675"/>
            <a:ext cx="3440800" cy="13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4887050" y="3694125"/>
            <a:ext cx="2542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Accuracy = 0.91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Strong overfitting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Need to implement augmentation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727650" y="622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 </a:t>
            </a:r>
            <a:r>
              <a:rPr lang="en"/>
              <a:t>- MobileNetV2</a:t>
            </a:r>
            <a:endParaRPr b="0"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355600" y="1808175"/>
            <a:ext cx="8564100" cy="24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24292F"/>
                </a:solidFill>
                <a:highlight>
                  <a:srgbClr val="FFFFFF"/>
                </a:highlight>
              </a:rPr>
              <a:t>Architecture: CNN</a:t>
            </a:r>
            <a:endParaRPr sz="18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24292F"/>
                </a:solidFill>
                <a:highlight>
                  <a:srgbClr val="FFFFFF"/>
                </a:highlight>
              </a:rPr>
              <a:t>Batch size: 32</a:t>
            </a:r>
            <a:endParaRPr sz="18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24292F"/>
                </a:solidFill>
                <a:highlight>
                  <a:srgbClr val="FFFFFF"/>
                </a:highlight>
              </a:rPr>
              <a:t>Number of epochs: 30</a:t>
            </a:r>
            <a:endParaRPr sz="18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100000"/>
              <a:buFont typeface="Lato"/>
              <a:buChar char="●"/>
            </a:pPr>
            <a:r>
              <a:rPr lang="en" sz="1800">
                <a:solidFill>
                  <a:srgbClr val="24292F"/>
                </a:solidFill>
                <a:highlight>
                  <a:srgbClr val="FFFFFF"/>
                </a:highlight>
              </a:rPr>
              <a:t>Key Concepts:</a:t>
            </a:r>
            <a:endParaRPr sz="18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8610" lvl="1" marL="91440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100000"/>
              <a:buFont typeface="Lato"/>
              <a:buChar char="○"/>
            </a:pPr>
            <a:r>
              <a:rPr b="1" lang="en" sz="1800">
                <a:solidFill>
                  <a:srgbClr val="292929"/>
                </a:solidFill>
              </a:rPr>
              <a:t>Inverted Residuals </a:t>
            </a:r>
            <a:endParaRPr b="1" sz="1800">
              <a:solidFill>
                <a:srgbClr val="292929"/>
              </a:solidFill>
            </a:endParaRPr>
          </a:p>
          <a:p>
            <a:pPr indent="-308610" lvl="1" marL="91440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100000"/>
              <a:buFont typeface="Lato"/>
              <a:buChar char="○"/>
            </a:pPr>
            <a:r>
              <a:rPr b="1" lang="en" sz="1800">
                <a:solidFill>
                  <a:srgbClr val="292929"/>
                </a:solidFill>
              </a:rPr>
              <a:t>Linear Bottlenecks</a:t>
            </a:r>
            <a:endParaRPr b="1" sz="1800">
              <a:solidFill>
                <a:srgbClr val="292929"/>
              </a:solidFill>
            </a:endParaRPr>
          </a:p>
          <a:p>
            <a:pPr indent="-308610" lvl="1" marL="91440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○"/>
            </a:pPr>
            <a:r>
              <a:rPr b="1" lang="en" sz="1800">
                <a:solidFill>
                  <a:srgbClr val="292929"/>
                </a:solidFill>
              </a:rPr>
              <a:t>Batch Normalizers</a:t>
            </a:r>
            <a:endParaRPr b="1" sz="1800">
              <a:solidFill>
                <a:srgbClr val="292929"/>
              </a:solidFill>
            </a:endParaRPr>
          </a:p>
          <a:p>
            <a:pPr indent="-308610" lvl="1" marL="91440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○"/>
            </a:pPr>
            <a:r>
              <a:rPr b="1" lang="en" sz="1800">
                <a:solidFill>
                  <a:srgbClr val="292929"/>
                </a:solidFill>
              </a:rPr>
              <a:t>Relu6 Activation</a:t>
            </a:r>
            <a:endParaRPr b="1" sz="1800">
              <a:solidFill>
                <a:srgbClr val="292929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08166"/>
            <a:ext cx="3850651" cy="79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375" y="2955875"/>
            <a:ext cx="3915900" cy="7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727650" y="622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 - MobileNetV2</a:t>
            </a:r>
            <a:endParaRPr b="0"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00" y="1682200"/>
            <a:ext cx="4079601" cy="24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661" y="1682188"/>
            <a:ext cx="3309464" cy="2262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637325" y="566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 - EfficientNet_B0</a:t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50" y="1933700"/>
            <a:ext cx="5765875" cy="30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425" y="1211525"/>
            <a:ext cx="2591700" cy="13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399" y="2810425"/>
            <a:ext cx="2591700" cy="18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393425" y="1295625"/>
            <a:ext cx="4877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latin typeface="Lato"/>
                <a:ea typeface="Lato"/>
                <a:cs typeface="Lato"/>
                <a:sym typeface="Lato"/>
              </a:rPr>
              <a:t>EfficientNet: Rethinking Model Scaling for Convolutional Neural Networks ~ 2020</a:t>
            </a:r>
            <a:endParaRPr b="1" i="1"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637325" y="566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 - EfficientNet_B0</a:t>
            </a:r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850" y="2650075"/>
            <a:ext cx="2978150" cy="20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152" y="2545600"/>
            <a:ext cx="3162423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4829125" y="1253850"/>
            <a:ext cx="3452100" cy="13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Transfer Learning - Training Regimen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freeze all layers and train only the newly added top layer (with large learning rate, 3-5 epochs)</a:t>
            </a:r>
            <a:endParaRPr sz="800"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unfreeze a remaining layers and fit the model using a very smaller learning rate. - fine tuning approach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453525" y="1293050"/>
            <a:ext cx="3763200" cy="15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Transfer Learning - Model Architecture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Model is Efficient Net originally trained on ImageNet (1000 classes)</a:t>
            </a:r>
            <a:endParaRPr sz="800"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Efficient Net 0 takes input images of shape (224, 224, 3)</a:t>
            </a:r>
            <a:endParaRPr sz="800"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transfer learning, exclude original top layer (softmax 1000 nodes) and rebuild with GlobalAveragePooling2D, and 120 node dense layer with softmax output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637325" y="566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EfficientNet_B0 - Classification Results</a:t>
            </a:r>
            <a:endParaRPr/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5" y="1204100"/>
            <a:ext cx="4847201" cy="38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637325" y="566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EfficientNet_B0 - Classification Results - Recall</a:t>
            </a:r>
            <a:endParaRPr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13" y="1507250"/>
            <a:ext cx="396240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000" y="3173850"/>
            <a:ext cx="401002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5300" y="3502200"/>
            <a:ext cx="1294175" cy="12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3600" y="3518013"/>
            <a:ext cx="1069650" cy="11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28750" y="3518026"/>
            <a:ext cx="1207525" cy="103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1337" y="1507260"/>
            <a:ext cx="1294175" cy="132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95125" y="1497538"/>
            <a:ext cx="1262400" cy="16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 rotWithShape="1">
          <a:blip r:embed="rId10">
            <a:alphaModFix/>
          </a:blip>
          <a:srcRect b="0" l="40518" r="0" t="26627"/>
          <a:stretch/>
        </p:blipFill>
        <p:spPr>
          <a:xfrm>
            <a:off x="4406525" y="1689750"/>
            <a:ext cx="1502400" cy="12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3D3D3D"/>
                </a:solidFill>
              </a:rPr>
              <a:t>Executive Summary</a:t>
            </a:r>
            <a:endParaRPr sz="2800">
              <a:solidFill>
                <a:srgbClr val="3D3D3D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3D3D3D"/>
                </a:solidFill>
              </a:rPr>
              <a:t>Data Overview</a:t>
            </a:r>
            <a:endParaRPr sz="2800">
              <a:solidFill>
                <a:srgbClr val="3D3D3D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3D3D3D"/>
                </a:solidFill>
              </a:rPr>
              <a:t>Exploratory Data Analysis</a:t>
            </a:r>
            <a:endParaRPr sz="2800">
              <a:solidFill>
                <a:srgbClr val="3D3D3D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3D3D3D"/>
                </a:solidFill>
              </a:rPr>
              <a:t>Model Development</a:t>
            </a:r>
            <a:endParaRPr sz="2800">
              <a:solidFill>
                <a:srgbClr val="3D3D3D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3D3D3D"/>
                </a:solidFill>
              </a:rPr>
              <a:t>Final Model Assessment</a:t>
            </a:r>
            <a:endParaRPr sz="2800">
              <a:solidFill>
                <a:srgbClr val="3D3D3D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6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3D3D3D"/>
                </a:solidFill>
              </a:rPr>
              <a:t>Conclusions</a:t>
            </a:r>
            <a:endParaRPr sz="2800">
              <a:solidFill>
                <a:srgbClr val="3D3D3D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637325" y="566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EfficientNet_B0 - Classification Results - Precision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400" y="1507250"/>
            <a:ext cx="38671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231275"/>
            <a:ext cx="428625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825" y="3753975"/>
            <a:ext cx="1004350" cy="8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1550" y="3633000"/>
            <a:ext cx="1374325" cy="11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8563" y="3467813"/>
            <a:ext cx="1640750" cy="12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02" y="1352428"/>
            <a:ext cx="1302580" cy="13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51525" y="1352414"/>
            <a:ext cx="1374325" cy="1317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38359" y="1352421"/>
            <a:ext cx="1678525" cy="12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637325" y="566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EfficientNet_B0 - Classification Results</a:t>
            </a:r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625" y="1482150"/>
            <a:ext cx="2792575" cy="26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325" y="1544275"/>
            <a:ext cx="2792575" cy="2723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graphicFrame>
        <p:nvGraphicFramePr>
          <p:cNvPr id="269" name="Google Shape;269;p34"/>
          <p:cNvGraphicFramePr/>
          <p:nvPr/>
        </p:nvGraphicFramePr>
        <p:xfrm>
          <a:off x="3008025" y="244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{715CD22A-04BF-4B96-B66A-3DB727C7621C}</a:tableStyleId>
              </a:tblPr>
              <a:tblGrid>
                <a:gridCol w="1809750"/>
                <a:gridCol w="1716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Model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Accuracy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CNN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65%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MobileNetV2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76%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EfficientNet_B0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81%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637325" y="566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 Classified Breeds Across Models</a:t>
            </a:r>
            <a:endParaRPr/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50" y="1430650"/>
            <a:ext cx="2600725" cy="15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875" y="1218450"/>
            <a:ext cx="2675124" cy="16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1938" y="3334725"/>
            <a:ext cx="2107775" cy="139212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 txBox="1"/>
          <p:nvPr/>
        </p:nvSpPr>
        <p:spPr>
          <a:xfrm>
            <a:off x="1069625" y="1218450"/>
            <a:ext cx="181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Silky vs Yorkshire Terrier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3574775" y="4726850"/>
            <a:ext cx="181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Greyhound vs Whippet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35"/>
          <p:cNvSpPr txBox="1"/>
          <p:nvPr/>
        </p:nvSpPr>
        <p:spPr>
          <a:xfrm>
            <a:off x="5540538" y="2827400"/>
            <a:ext cx="181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Pembroke vs Cardigan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86" name="Google Shape;286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We’ve learnt that the Stanford data set is limited in it’s variety of dogs - we would like to expand the testing of the models on random data sets of dogs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Study for overfitting on the bigger data sets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Increase accuracy on bigger data sets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We’d like to continue down this path to make an app of it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>
                <a:solidFill>
                  <a:srgbClr val="3D3D3D"/>
                </a:solidFill>
              </a:rPr>
              <a:t>Executive Summary</a:t>
            </a:r>
            <a:endParaRPr>
              <a:solidFill>
                <a:srgbClr val="3D3D3D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1897425"/>
            <a:ext cx="76887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</a:t>
            </a:r>
            <a:r>
              <a:rPr lang="en"/>
              <a:t> breed is that pup? The most common question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asked at a dog park…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project aims at using CNN to answer the question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differentiates dogs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Morphology: ex: body size, skull shape, tail phenotype, fur type, body shape, coat colour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Behavioural: ex: guarding, herding, hunting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Personality: ex: hypersocial behavior, boldness, aggression.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675" y="799900"/>
            <a:ext cx="4157599" cy="24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Dog Breeds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Expert Knowledge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639200" y="4124075"/>
            <a:ext cx="36771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ILAR journal / National Research Council, Institute of Laboratory Animal Resources</a:t>
            </a:r>
            <a:r>
              <a:rPr lang="en" sz="1100">
                <a:solidFill>
                  <a:srgbClr val="55555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55(1):59-68</a:t>
            </a:r>
            <a:endParaRPr sz="1100">
              <a:solidFill>
                <a:srgbClr val="55555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5555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DOI:</a:t>
            </a: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10.1093/ilar/ilu017</a:t>
            </a:r>
            <a:endParaRPr sz="110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0950" y="674291"/>
            <a:ext cx="4572025" cy="428693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2436163"/>
            <a:ext cx="3306900" cy="14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Domestic dogs are divided into over 175 breeds, with members of each breed sharing significant phenotypes.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Fun Fact: Artificial selection produces up to 450 breeds of dogs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>
                <a:solidFill>
                  <a:srgbClr val="3D3D3D"/>
                </a:solidFill>
              </a:rPr>
              <a:t>Data Overview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1240800" y="1990200"/>
            <a:ext cx="3105600" cy="23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/>
              <a:t>Source: Stanford</a:t>
            </a:r>
            <a:endParaRPr b="1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/>
              <a:t>About: </a:t>
            </a:r>
            <a:endParaRPr/>
          </a:p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/>
              <a:t>120 dog breeds</a:t>
            </a:r>
            <a:endParaRPr/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/>
              <a:t>~150 images per class</a:t>
            </a:r>
            <a:endParaRPr/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/>
              <a:t>Total images: 20,580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6" name="Google Shape;116;p17"/>
          <p:cNvSpPr txBox="1"/>
          <p:nvPr/>
        </p:nvSpPr>
        <p:spPr>
          <a:xfrm>
            <a:off x="3880150" y="1990200"/>
            <a:ext cx="3000000" cy="26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Characteristics of data 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Fine-grained classification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Balanced Training Set (100 images for 120 breeds)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Potential Issues: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Resolutions vary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Off Center Dogs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Many images have non-dog objects  also in the pictures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Similarity of many dog breeds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583600" y="574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Images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00" y="1312750"/>
            <a:ext cx="1179375" cy="16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525" y="1149200"/>
            <a:ext cx="1892050" cy="18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7050" y="1339750"/>
            <a:ext cx="1275000" cy="15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4300" y="1149200"/>
            <a:ext cx="2298925" cy="17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1230" y="3080325"/>
            <a:ext cx="1387944" cy="15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0025" y="3221299"/>
            <a:ext cx="1892050" cy="14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82050" y="3037225"/>
            <a:ext cx="2382135" cy="17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583600" y="574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Images - Potentially Problematic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00" y="1443250"/>
            <a:ext cx="2059175" cy="17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477" y="1075350"/>
            <a:ext cx="1800725" cy="20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2200" y="3186525"/>
            <a:ext cx="2171000" cy="14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9223" y="3362500"/>
            <a:ext cx="1754175" cy="13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407025" y="627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Stanford Dogs - Varying Resolutions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360975" y="1324150"/>
            <a:ext cx="35925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Varying Resolutions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475" y="1162925"/>
            <a:ext cx="3643775" cy="361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0"/>
          <p:cNvCxnSpPr/>
          <p:nvPr/>
        </p:nvCxnSpPr>
        <p:spPr>
          <a:xfrm>
            <a:off x="591125" y="1097800"/>
            <a:ext cx="76845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613" y="1795463"/>
            <a:ext cx="2943225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407025" y="627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Stanford Dogs - Varying Resolutions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360975" y="1324150"/>
            <a:ext cx="35925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Varying Resolutions</a:t>
            </a:r>
            <a:endParaRPr/>
          </a:p>
        </p:txBody>
      </p:sp>
      <p:cxnSp>
        <p:nvCxnSpPr>
          <p:cNvPr id="153" name="Google Shape;153;p21"/>
          <p:cNvCxnSpPr/>
          <p:nvPr/>
        </p:nvCxnSpPr>
        <p:spPr>
          <a:xfrm>
            <a:off x="591125" y="1097800"/>
            <a:ext cx="76845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275" y="1665875"/>
            <a:ext cx="7836075" cy="313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